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99" r:id="rId2"/>
    <p:sldId id="719" r:id="rId3"/>
    <p:sldId id="834" r:id="rId4"/>
    <p:sldId id="832" r:id="rId5"/>
    <p:sldId id="833" r:id="rId6"/>
    <p:sldId id="835" r:id="rId7"/>
    <p:sldId id="836" r:id="rId8"/>
    <p:sldId id="837" r:id="rId9"/>
    <p:sldId id="838" r:id="rId10"/>
    <p:sldId id="839" r:id="rId11"/>
    <p:sldId id="840" r:id="rId12"/>
    <p:sldId id="841" r:id="rId13"/>
    <p:sldId id="842" r:id="rId14"/>
    <p:sldId id="843" r:id="rId15"/>
    <p:sldId id="844" r:id="rId16"/>
    <p:sldId id="845" r:id="rId17"/>
    <p:sldId id="846" r:id="rId18"/>
    <p:sldId id="847" r:id="rId19"/>
    <p:sldId id="848" r:id="rId20"/>
    <p:sldId id="849" r:id="rId21"/>
    <p:sldId id="850" r:id="rId22"/>
    <p:sldId id="851" r:id="rId23"/>
    <p:sldId id="852" r:id="rId24"/>
    <p:sldId id="853" r:id="rId25"/>
    <p:sldId id="854" r:id="rId26"/>
    <p:sldId id="83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1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" y="18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00BC0-55BC-46F5-8F73-F45F7D45D07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7B984-9EB0-4360-AAD1-21D3DCF6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1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3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7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4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7543"/>
            <a:ext cx="7886700" cy="46094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26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6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2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49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8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79651-8487-4BBD-969D-A511B108781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5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9.04802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9.04802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junyanz/projects/gvm/index.html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ople.eecs.berkeley.edu/~junyanz/projects/gvm/index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5.05396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5.05396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12.03242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olvingai.org/files/nguyen2016ppgn__v1.pdf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eb.mit.edu/vondrick/tinyvideo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eb.mit.edu/vondrick/tinyvideo/" TargetMode="Externa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10.07584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637" y="1374612"/>
            <a:ext cx="7752726" cy="2199317"/>
          </a:xfrm>
          <a:noFill/>
        </p:spPr>
        <p:txBody>
          <a:bodyPr anchor="ctr" anchorCtr="1">
            <a:normAutofit fontScale="90000"/>
          </a:bodyPr>
          <a:lstStyle/>
          <a:p>
            <a:r>
              <a:rPr lang="en-US" sz="6600" dirty="0" smtClean="0"/>
              <a:t>Conditional Generative Adversarial Networks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637" y="5561722"/>
            <a:ext cx="7752726" cy="1182655"/>
          </a:xfrm>
          <a:noFill/>
        </p:spPr>
        <p:txBody>
          <a:bodyPr anchor="ctr" anchorCtr="1">
            <a:noAutofit/>
          </a:bodyPr>
          <a:lstStyle/>
          <a:p>
            <a:r>
              <a:rPr lang="en-US" sz="2400" dirty="0"/>
              <a:t>Jia-Bin Huang</a:t>
            </a:r>
          </a:p>
          <a:p>
            <a:r>
              <a:rPr lang="en-US" sz="2400" dirty="0"/>
              <a:t>Virginia </a:t>
            </a:r>
            <a:r>
              <a:rPr lang="en-US" sz="2400" dirty="0" smtClean="0"/>
              <a:t>Tech</a:t>
            </a:r>
          </a:p>
          <a:p>
            <a:r>
              <a:rPr lang="en-US" sz="2400" dirty="0" smtClean="0"/>
              <a:t>ECE 6554 Advanced Computer Vision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480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GANs are generative models that use supervised learning </a:t>
            </a:r>
            <a:r>
              <a:rPr lang="en-US" dirty="0" smtClean="0"/>
              <a:t>to approximate </a:t>
            </a:r>
            <a:r>
              <a:rPr lang="en-US" dirty="0"/>
              <a:t>an intractable cost </a:t>
            </a:r>
            <a:r>
              <a:rPr lang="en-US" dirty="0" smtClean="0"/>
              <a:t>function</a:t>
            </a:r>
          </a:p>
          <a:p>
            <a:endParaRPr lang="en-US" dirty="0" smtClean="0"/>
          </a:p>
          <a:p>
            <a:r>
              <a:rPr lang="en-US" dirty="0" smtClean="0"/>
              <a:t>GANs </a:t>
            </a:r>
            <a:r>
              <a:rPr lang="en-US" dirty="0"/>
              <a:t>can simulate many cost functions, including the </a:t>
            </a:r>
            <a:r>
              <a:rPr lang="en-US" dirty="0" smtClean="0"/>
              <a:t>one used </a:t>
            </a:r>
            <a:r>
              <a:rPr lang="en-US" dirty="0"/>
              <a:t>for maximum </a:t>
            </a:r>
            <a:r>
              <a:rPr lang="en-US" dirty="0" smtClean="0"/>
              <a:t>likelihood</a:t>
            </a:r>
          </a:p>
          <a:p>
            <a:endParaRPr lang="en-US" dirty="0" smtClean="0"/>
          </a:p>
          <a:p>
            <a:r>
              <a:rPr lang="en-US" dirty="0" smtClean="0"/>
              <a:t>Finding </a:t>
            </a:r>
            <a:r>
              <a:rPr lang="en-US" dirty="0"/>
              <a:t>Nash equilibria in high-dimensional, continuous, </a:t>
            </a:r>
            <a:r>
              <a:rPr lang="en-US" dirty="0" smtClean="0"/>
              <a:t>nonconvex games </a:t>
            </a:r>
            <a:r>
              <a:rPr lang="en-US" dirty="0"/>
              <a:t>is an important open research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18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P(Y|X)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26" y="1961418"/>
            <a:ext cx="7001974" cy="4576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0775" y="6488668"/>
            <a:ext cx="2413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hlinkClick r:id="rId3"/>
              </a:rPr>
              <a:t>Ledig</a:t>
            </a:r>
            <a:r>
              <a:rPr lang="en-US" dirty="0" smtClean="0">
                <a:hlinkClick r:id="rId3"/>
              </a:rPr>
              <a:t> et al. CVPR 2017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74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Super-Resolution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Conditional on low-resolution input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43"/>
            <a:ext cx="9154607" cy="3543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0775" y="6488668"/>
            <a:ext cx="2413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hlinkClick r:id="rId3"/>
              </a:rPr>
              <a:t>Ledig</a:t>
            </a:r>
            <a:r>
              <a:rPr lang="en-US" dirty="0" smtClean="0">
                <a:hlinkClick r:id="rId3"/>
              </a:rPr>
              <a:t> et al. CVPR 2017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64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Image-to-Image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Conditioned on an image of different modality</a:t>
            </a:r>
          </a:p>
          <a:p>
            <a:r>
              <a:rPr lang="en-US" dirty="0" smtClean="0"/>
              <a:t>No need to specify the loss function</a:t>
            </a:r>
            <a:endParaRPr lang="en-US" dirty="0"/>
          </a:p>
        </p:txBody>
      </p:sp>
      <p:pic>
        <p:nvPicPr>
          <p:cNvPr id="1026" name="Picture 2" descr="https://phillipi.github.io/pix2pix/images/teaser_v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9" y="1567543"/>
            <a:ext cx="8608822" cy="3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27306" y="6418943"/>
            <a:ext cx="2349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3"/>
              </a:rPr>
              <a:t>Isola et al. CVPR 2017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38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80" y="0"/>
            <a:ext cx="7104639" cy="63242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7306" y="6418943"/>
            <a:ext cx="2349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3"/>
              </a:rPr>
              <a:t>Isola et al. CVPR 2017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22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Label2Image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7" y="1325563"/>
            <a:ext cx="9117790" cy="38912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7306" y="6418943"/>
            <a:ext cx="2349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3"/>
              </a:rPr>
              <a:t>Isola et al. CVPR 2017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86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Edges2Image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3" y="1567543"/>
            <a:ext cx="8644893" cy="43979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7306" y="6418943"/>
            <a:ext cx="2349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3"/>
              </a:rPr>
              <a:t>Isola et al. CVPR 2017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52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Visual Manipulation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2" y="1417638"/>
            <a:ext cx="7492195" cy="4932362"/>
          </a:xfrm>
        </p:spPr>
      </p:pic>
      <p:sp>
        <p:nvSpPr>
          <p:cNvPr id="5" name="Rectangle 4"/>
          <p:cNvSpPr/>
          <p:nvPr/>
        </p:nvSpPr>
        <p:spPr>
          <a:xfrm>
            <a:off x="6258707" y="6442075"/>
            <a:ext cx="2256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3"/>
              </a:rPr>
              <a:t>Zhu et al. ECCV 2016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8" y="921544"/>
            <a:ext cx="8047802" cy="3220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13" y="4701381"/>
            <a:ext cx="8463872" cy="14755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58707" y="6442075"/>
            <a:ext cx="2256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4"/>
              </a:rPr>
              <a:t>Zhu et al. ECCV 2016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829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Text2Image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71" y="1077006"/>
            <a:ext cx="6097257" cy="5463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12939" y="6486275"/>
            <a:ext cx="2367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3"/>
              </a:rPr>
              <a:t>Reed et al. ICML 2016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2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Discussions</a:t>
            </a:r>
          </a:p>
          <a:p>
            <a:endParaRPr lang="en-US" dirty="0"/>
          </a:p>
          <a:p>
            <a:r>
              <a:rPr lang="en-US" dirty="0" smtClean="0"/>
              <a:t>Review basic ideas of GAN</a:t>
            </a:r>
          </a:p>
          <a:p>
            <a:endParaRPr lang="en-US" dirty="0"/>
          </a:p>
          <a:p>
            <a:r>
              <a:rPr lang="en-US" dirty="0" smtClean="0"/>
              <a:t>Examples of c</a:t>
            </a:r>
            <a:r>
              <a:rPr lang="en-US" dirty="0" smtClean="0"/>
              <a:t>onditional GAN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Experiment presentation by </a:t>
            </a:r>
            <a:r>
              <a:rPr lang="en-US" dirty="0" err="1" smtClean="0"/>
              <a:t>Sanket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Text2Image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7543"/>
            <a:ext cx="7886700" cy="528806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F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Positive samples: </a:t>
            </a:r>
          </a:p>
          <a:p>
            <a:pPr lvl="1"/>
            <a:r>
              <a:rPr lang="en-US" dirty="0" smtClean="0"/>
              <a:t>real image + right texts</a:t>
            </a:r>
          </a:p>
          <a:p>
            <a:r>
              <a:rPr lang="en-US" dirty="0" smtClean="0"/>
              <a:t>Negative samples: </a:t>
            </a:r>
          </a:p>
          <a:p>
            <a:pPr lvl="1"/>
            <a:r>
              <a:rPr lang="en-US" dirty="0" smtClean="0"/>
              <a:t>fake image + right texts</a:t>
            </a:r>
          </a:p>
          <a:p>
            <a:pPr lvl="1"/>
            <a:r>
              <a:rPr lang="en-US" dirty="0" smtClean="0"/>
              <a:t>Real image + wrong texts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567543"/>
            <a:ext cx="8813800" cy="23006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12939" y="6486275"/>
            <a:ext cx="2367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3"/>
              </a:rPr>
              <a:t>Reed et al. ICML 2016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112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StackGAN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8" y="1325563"/>
            <a:ext cx="7120544" cy="51679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99113" y="6418943"/>
            <a:ext cx="1935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3"/>
              </a:rPr>
              <a:t>Zhang et al. 2016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13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Plug &amp; Play Generative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http://www.cs.uwyo.edu/~anguyen8/share/161201__ppgn_teas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104900"/>
            <a:ext cx="5298096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60609" y="6488668"/>
            <a:ext cx="2083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3"/>
              </a:rPr>
              <a:t>Nguyen et al. 2016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99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7543"/>
            <a:ext cx="7886700" cy="4591957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Videos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://web.mit.edu/vondrick/tinyvideo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 descr="http://web.mit.edu/vondrick/tinyvideo/netwo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5" y="1325563"/>
            <a:ext cx="8937849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8384" y="6401480"/>
            <a:ext cx="272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hlinkClick r:id="rId2"/>
              </a:rPr>
              <a:t>Vondrick</a:t>
            </a:r>
            <a:r>
              <a:rPr lang="en-US" dirty="0" smtClean="0">
                <a:hlinkClick r:id="rId2"/>
              </a:rPr>
              <a:t> et al. NIPS 2016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4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Generative Modeling as Feature Learning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eb.mit.edu/vondrick/tinyvideo/uc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67543"/>
            <a:ext cx="8915400" cy="256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eb.mit.edu/vondrick/tinyvideo/person_go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13249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eb.mit.edu/vondrick/tinyvideo/tracks_tr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13249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07160" y="6488668"/>
            <a:ext cx="272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hlinkClick r:id="rId5"/>
              </a:rPr>
              <a:t>Vondrick</a:t>
            </a:r>
            <a:r>
              <a:rPr lang="en-US" dirty="0" smtClean="0">
                <a:hlinkClick r:id="rId5"/>
              </a:rPr>
              <a:t> et al. NIPS 2016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22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Shape modeling using </a:t>
            </a:r>
            <a:r>
              <a:rPr lang="en-US" sz="3600" dirty="0"/>
              <a:t>3D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Generative Adversarial </a:t>
            </a:r>
            <a:r>
              <a:rPr lang="en-US" sz="3600" dirty="0"/>
              <a:t>Network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The generator of 3D-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1" y="1148443"/>
            <a:ext cx="8775658" cy="289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46102" y="6488668"/>
            <a:ext cx="2169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3"/>
              </a:rPr>
              <a:t>Wu et al. NIPS 2016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62" y="4037053"/>
            <a:ext cx="8524875" cy="222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85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GANs can generate sharp samples from high-dimensional output space</a:t>
            </a:r>
          </a:p>
          <a:p>
            <a:endParaRPr lang="en-US" dirty="0"/>
          </a:p>
          <a:p>
            <a:r>
              <a:rPr lang="en-US" dirty="0" smtClean="0"/>
              <a:t>Conditional GAN can serve as general mapping model X-&gt;Y</a:t>
            </a:r>
          </a:p>
          <a:p>
            <a:pPr lvl="1"/>
            <a:r>
              <a:rPr lang="en-US" dirty="0" smtClean="0"/>
              <a:t>No need to define domain-specific loss functions</a:t>
            </a:r>
          </a:p>
          <a:p>
            <a:pPr lvl="1"/>
            <a:r>
              <a:rPr lang="en-US" dirty="0" smtClean="0"/>
              <a:t>Handle one-to-many mappings</a:t>
            </a:r>
          </a:p>
          <a:p>
            <a:pPr lvl="1"/>
            <a:r>
              <a:rPr lang="en-US" dirty="0" smtClean="0"/>
              <a:t>Handle multiple modalities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Generative Models?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7542"/>
            <a:ext cx="7886700" cy="5091165"/>
          </a:xfrm>
        </p:spPr>
        <p:txBody>
          <a:bodyPr>
            <a:normAutofit/>
          </a:bodyPr>
          <a:lstStyle/>
          <a:p>
            <a:r>
              <a:rPr lang="en-US" sz="3200" dirty="0"/>
              <a:t>Excellent test of our ability to use </a:t>
            </a:r>
            <a:r>
              <a:rPr lang="en-US" sz="3200" dirty="0" smtClean="0"/>
              <a:t>high-dimensional, complicated </a:t>
            </a:r>
            <a:r>
              <a:rPr lang="en-US" sz="3200" dirty="0"/>
              <a:t>probability </a:t>
            </a:r>
            <a:r>
              <a:rPr lang="en-US" sz="3200" dirty="0" smtClean="0"/>
              <a:t>distributions</a:t>
            </a:r>
          </a:p>
          <a:p>
            <a:r>
              <a:rPr lang="en-US" sz="3200" dirty="0" smtClean="0"/>
              <a:t>Simulate </a:t>
            </a:r>
            <a:r>
              <a:rPr lang="en-US" sz="3200" dirty="0"/>
              <a:t>possible futures for planning or simulated </a:t>
            </a:r>
            <a:r>
              <a:rPr lang="en-US" sz="3200" dirty="0" smtClean="0"/>
              <a:t>RL</a:t>
            </a:r>
          </a:p>
          <a:p>
            <a:r>
              <a:rPr lang="en-US" sz="3200" dirty="0" smtClean="0"/>
              <a:t>Missing data</a:t>
            </a:r>
          </a:p>
          <a:p>
            <a:pPr lvl="1"/>
            <a:r>
              <a:rPr lang="en-US" sz="2800" dirty="0" smtClean="0"/>
              <a:t>Semi-supervised learning</a:t>
            </a:r>
          </a:p>
          <a:p>
            <a:r>
              <a:rPr lang="en-US" sz="3200" dirty="0" smtClean="0"/>
              <a:t>Multi-modal outputs</a:t>
            </a:r>
          </a:p>
          <a:p>
            <a:r>
              <a:rPr lang="en-US" sz="3200" dirty="0" smtClean="0"/>
              <a:t>Realistic </a:t>
            </a:r>
            <a:r>
              <a:rPr lang="en-US" sz="3200" dirty="0"/>
              <a:t>generation tasks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983686" y="638611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USerif-Roman"/>
              </a:rPr>
              <a:t>(</a:t>
            </a:r>
            <a:r>
              <a:rPr lang="en-US" dirty="0" err="1">
                <a:latin typeface="CMUSerif-Roman"/>
              </a:rPr>
              <a:t>Goodfellow</a:t>
            </a:r>
            <a:r>
              <a:rPr lang="en-US" dirty="0">
                <a:latin typeface="CMUSerif-Roman"/>
              </a:rPr>
              <a:t>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12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Density </a:t>
            </a:r>
            <a:r>
              <a:rPr lang="en-US" dirty="0" smtClean="0"/>
              <a:t>estimation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Sample generation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7" y="2150085"/>
            <a:ext cx="6981825" cy="1362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1" y="4094702"/>
            <a:ext cx="7726840" cy="27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17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Nets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14753"/>
            <a:ext cx="8801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92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Use SGD-like algorithm of choice (Adam) on </a:t>
            </a:r>
            <a:r>
              <a:rPr lang="en-US" sz="3200" dirty="0" smtClean="0"/>
              <a:t>two </a:t>
            </a:r>
            <a:r>
              <a:rPr lang="en-US" sz="3200" dirty="0" err="1" smtClean="0"/>
              <a:t>minibatches</a:t>
            </a:r>
            <a:r>
              <a:rPr lang="en-US" sz="3200" dirty="0" smtClean="0"/>
              <a:t> simultaneously: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A </a:t>
            </a:r>
            <a:r>
              <a:rPr lang="en-US" sz="2800" dirty="0" err="1"/>
              <a:t>minibatch</a:t>
            </a:r>
            <a:r>
              <a:rPr lang="en-US" sz="2800" dirty="0"/>
              <a:t> of training </a:t>
            </a:r>
            <a:r>
              <a:rPr lang="en-US" sz="2800" dirty="0" smtClean="0"/>
              <a:t>examples</a:t>
            </a:r>
          </a:p>
          <a:p>
            <a:pPr lvl="1"/>
            <a:r>
              <a:rPr lang="en-US" sz="2800" dirty="0" smtClean="0"/>
              <a:t>A </a:t>
            </a:r>
            <a:r>
              <a:rPr lang="en-US" sz="2800" dirty="0" err="1"/>
              <a:t>minibatch</a:t>
            </a:r>
            <a:r>
              <a:rPr lang="en-US" sz="2800" dirty="0"/>
              <a:t> of generated </a:t>
            </a:r>
            <a:r>
              <a:rPr lang="en-US" sz="2800" dirty="0" smtClean="0"/>
              <a:t>samples</a:t>
            </a:r>
          </a:p>
          <a:p>
            <a:endParaRPr lang="en-US" sz="3200" dirty="0"/>
          </a:p>
          <a:p>
            <a:r>
              <a:rPr lang="en-US" sz="3200" dirty="0" smtClean="0"/>
              <a:t>Optional</a:t>
            </a:r>
            <a:r>
              <a:rPr lang="en-US" sz="3200" dirty="0"/>
              <a:t>: run </a:t>
            </a:r>
            <a:r>
              <a:rPr lang="en-US" sz="3200" i="1" dirty="0"/>
              <a:t>k </a:t>
            </a:r>
            <a:r>
              <a:rPr lang="en-US" sz="3200" dirty="0"/>
              <a:t>steps of one player for every step </a:t>
            </a:r>
            <a:r>
              <a:rPr lang="en-US" sz="3200" dirty="0" smtClean="0"/>
              <a:t>of the </a:t>
            </a:r>
            <a:r>
              <a:rPr lang="en-US" sz="3200" dirty="0"/>
              <a:t>other player.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971962" y="641894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USerif-Roman"/>
              </a:rPr>
              <a:t>(</a:t>
            </a:r>
            <a:r>
              <a:rPr lang="en-US" dirty="0" err="1">
                <a:latin typeface="CMUSerif-Roman"/>
              </a:rPr>
              <a:t>Goodfellow</a:t>
            </a:r>
            <a:r>
              <a:rPr lang="en-US" dirty="0">
                <a:latin typeface="CMUSerif-Roman"/>
              </a:rPr>
              <a:t>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707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Equilibrium </a:t>
            </a:r>
            <a:r>
              <a:rPr lang="en-US" dirty="0"/>
              <a:t>is a saddle point of the discriminator </a:t>
            </a:r>
            <a:r>
              <a:rPr lang="en-US" dirty="0" smtClean="0"/>
              <a:t>loss</a:t>
            </a:r>
          </a:p>
          <a:p>
            <a:r>
              <a:rPr lang="en-US" dirty="0" smtClean="0"/>
              <a:t>Resembles </a:t>
            </a:r>
            <a:r>
              <a:rPr lang="en-US" dirty="0"/>
              <a:t>Jensen-Shannon </a:t>
            </a:r>
            <a:r>
              <a:rPr lang="en-US" dirty="0" smtClean="0"/>
              <a:t>divergence</a:t>
            </a:r>
          </a:p>
          <a:p>
            <a:r>
              <a:rPr lang="en-US" dirty="0" smtClean="0"/>
              <a:t>Generator </a:t>
            </a:r>
            <a:r>
              <a:rPr lang="en-US" dirty="0"/>
              <a:t>minimizes the log-probability of the </a:t>
            </a:r>
            <a:r>
              <a:rPr lang="en-US" dirty="0" smtClean="0"/>
              <a:t>discriminator being </a:t>
            </a:r>
            <a:r>
              <a:rPr lang="en-US" dirty="0"/>
              <a:t>correct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650024"/>
            <a:ext cx="8591550" cy="144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71962" y="641894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USerif-Roman"/>
              </a:rPr>
              <a:t>(</a:t>
            </a:r>
            <a:r>
              <a:rPr lang="en-US" dirty="0" err="1">
                <a:latin typeface="CMUSerif-Roman"/>
              </a:rPr>
              <a:t>Goodfellow</a:t>
            </a:r>
            <a:r>
              <a:rPr lang="en-US" dirty="0">
                <a:latin typeface="CMUSerif-Roman"/>
              </a:rPr>
              <a:t>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Discriminator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Optimal </a:t>
            </a:r>
            <a:r>
              <a:rPr lang="en-US" dirty="0" err="1" smtClean="0"/>
              <a:t>discrimator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0" y="2047509"/>
            <a:ext cx="9111200" cy="4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Non-Saturating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7542"/>
            <a:ext cx="7886700" cy="529045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Equilibrium </a:t>
            </a:r>
            <a:r>
              <a:rPr lang="en-US" dirty="0"/>
              <a:t>no longer describable with a single </a:t>
            </a:r>
            <a:r>
              <a:rPr lang="en-US" dirty="0" smtClean="0"/>
              <a:t>loss</a:t>
            </a:r>
          </a:p>
          <a:p>
            <a:r>
              <a:rPr lang="en-US" dirty="0" smtClean="0"/>
              <a:t>Generator </a:t>
            </a:r>
            <a:r>
              <a:rPr lang="en-US" dirty="0"/>
              <a:t>maximizes the log-probability of the </a:t>
            </a:r>
            <a:r>
              <a:rPr lang="en-US" dirty="0" smtClean="0"/>
              <a:t>discriminator being mistaken</a:t>
            </a:r>
          </a:p>
          <a:p>
            <a:r>
              <a:rPr lang="en-US" dirty="0" smtClean="0"/>
              <a:t>Heuristically </a:t>
            </a:r>
            <a:r>
              <a:rPr lang="en-US" dirty="0"/>
              <a:t>motivated; generator can still learn even </a:t>
            </a:r>
            <a:r>
              <a:rPr lang="en-US" dirty="0" smtClean="0"/>
              <a:t>when discriminator </a:t>
            </a:r>
            <a:r>
              <a:rPr lang="en-US" dirty="0"/>
              <a:t>successfully rejects all generator samples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9" y="1567543"/>
            <a:ext cx="8870706" cy="18002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3528" y="647601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USerif-Roman"/>
              </a:rPr>
              <a:t>(</a:t>
            </a:r>
            <a:r>
              <a:rPr lang="en-US" dirty="0" err="1">
                <a:latin typeface="CMUSerif-Roman"/>
              </a:rPr>
              <a:t>Goodfellow</a:t>
            </a:r>
            <a:r>
              <a:rPr lang="en-US" dirty="0">
                <a:latin typeface="CMUSerif-Roman"/>
              </a:rPr>
              <a:t>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50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3729</TotalTime>
  <Words>469</Words>
  <Application>Microsoft Office PowerPoint</Application>
  <PresentationFormat>On-screen Show (4:3)</PresentationFormat>
  <Paragraphs>133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CMUSerif-Roman</vt:lpstr>
      <vt:lpstr>Arial</vt:lpstr>
      <vt:lpstr>Calibri</vt:lpstr>
      <vt:lpstr>Calibri Light</vt:lpstr>
      <vt:lpstr>Office Theme</vt:lpstr>
      <vt:lpstr>Conditional Generative Adversarial Networks</vt:lpstr>
      <vt:lpstr>Today’s class</vt:lpstr>
      <vt:lpstr>Why Generative Models?</vt:lpstr>
      <vt:lpstr>Generative Modeling</vt:lpstr>
      <vt:lpstr>Adversarial Nets Framework</vt:lpstr>
      <vt:lpstr>Training Procedure</vt:lpstr>
      <vt:lpstr>Minimax Game</vt:lpstr>
      <vt:lpstr>Discriminator Strategy</vt:lpstr>
      <vt:lpstr>Non-Saturating Game</vt:lpstr>
      <vt:lpstr>Review: GAN</vt:lpstr>
      <vt:lpstr>Conditional GAN</vt:lpstr>
      <vt:lpstr>Image Super-Resolution</vt:lpstr>
      <vt:lpstr>Image-to-Image Translation</vt:lpstr>
      <vt:lpstr>PowerPoint Presentation</vt:lpstr>
      <vt:lpstr>Label2Image</vt:lpstr>
      <vt:lpstr>Edges2Image</vt:lpstr>
      <vt:lpstr>Generative Visual Manipulation</vt:lpstr>
      <vt:lpstr>PowerPoint Presentation</vt:lpstr>
      <vt:lpstr>Text2Image</vt:lpstr>
      <vt:lpstr>Text2Image</vt:lpstr>
      <vt:lpstr>StackGAN</vt:lpstr>
      <vt:lpstr>Plug &amp; Play Generative Networks</vt:lpstr>
      <vt:lpstr>Video GAN</vt:lpstr>
      <vt:lpstr>Generative Modeling as Feature Learning</vt:lpstr>
      <vt:lpstr>Shape modeling using 3D  Generative Adversarial Network</vt:lpstr>
      <vt:lpstr>Things to 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Huang Jia-Bin</dc:creator>
  <cp:lastModifiedBy>Huang Jia-Bin</cp:lastModifiedBy>
  <cp:revision>169</cp:revision>
  <dcterms:created xsi:type="dcterms:W3CDTF">2016-08-19T16:11:18Z</dcterms:created>
  <dcterms:modified xsi:type="dcterms:W3CDTF">2017-03-02T05:52:40Z</dcterms:modified>
</cp:coreProperties>
</file>